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roxima Nova Heavy" charset="1" panose="02000506030000020004"/>
      <p:regular r:id="rId16"/>
    </p:embeddedFont>
    <p:embeddedFont>
      <p:font typeface="Proxima Nova Bold" charset="1" panose="02000506030000020004"/>
      <p:regular r:id="rId17"/>
    </p:embeddedFont>
    <p:embeddedFont>
      <p:font typeface="Proxima Nova" charset="1" panose="020005060300000200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false" flipV="false" rot="0">
            <a:off x="1023159" y="2015660"/>
            <a:ext cx="4620565" cy="6065181"/>
          </a:xfrm>
          <a:custGeom>
            <a:avLst/>
            <a:gdLst/>
            <a:ahLst/>
            <a:cxnLst/>
            <a:rect r="r" b="b" t="t" l="l"/>
            <a:pathLst>
              <a:path h="6065181" w="4620565">
                <a:moveTo>
                  <a:pt x="0" y="0"/>
                </a:moveTo>
                <a:lnTo>
                  <a:pt x="4620565" y="0"/>
                </a:lnTo>
                <a:lnTo>
                  <a:pt x="4620565" y="6065180"/>
                </a:lnTo>
                <a:lnTo>
                  <a:pt x="0" y="6065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92896" y="2015660"/>
            <a:ext cx="5171945" cy="6065181"/>
          </a:xfrm>
          <a:custGeom>
            <a:avLst/>
            <a:gdLst/>
            <a:ahLst/>
            <a:cxnLst/>
            <a:rect r="r" b="b" t="t" l="l"/>
            <a:pathLst>
              <a:path h="6065181" w="5171945">
                <a:moveTo>
                  <a:pt x="0" y="0"/>
                </a:moveTo>
                <a:lnTo>
                  <a:pt x="5171945" y="0"/>
                </a:lnTo>
                <a:lnTo>
                  <a:pt x="5171945" y="6065180"/>
                </a:lnTo>
                <a:lnTo>
                  <a:pt x="0" y="6065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805662" y="4977084"/>
            <a:ext cx="8676675" cy="1571630"/>
          </a:xfrm>
          <a:prstGeom prst="rect">
            <a:avLst/>
          </a:prstGeom>
        </p:spPr>
        <p:txBody>
          <a:bodyPr anchor="t" rtlCol="false" tIns="0" lIns="0" bIns="0" rIns="0">
            <a:spAutoFit/>
          </a:bodyPr>
          <a:lstStyle/>
          <a:p>
            <a:pPr algn="ctr">
              <a:lnSpc>
                <a:spcPts val="6000"/>
              </a:lnSpc>
            </a:pPr>
            <a:r>
              <a:rPr lang="en-US" b="true" sz="6000" spc="60">
                <a:solidFill>
                  <a:srgbClr val="4B6E29"/>
                </a:solidFill>
                <a:latin typeface="Proxima Nova Heavy"/>
                <a:ea typeface="Proxima Nova Heavy"/>
                <a:cs typeface="Proxima Nova Heavy"/>
                <a:sym typeface="Proxima Nova Heavy"/>
              </a:rPr>
              <a:t>SOCIAL MOVEMENT &amp; CIVIC RESPONSIBILITY</a:t>
            </a:r>
          </a:p>
        </p:txBody>
      </p:sp>
      <p:sp>
        <p:nvSpPr>
          <p:cNvPr name="TextBox 5" id="5"/>
          <p:cNvSpPr txBox="true"/>
          <p:nvPr/>
        </p:nvSpPr>
        <p:spPr>
          <a:xfrm rot="0">
            <a:off x="4805662" y="3913855"/>
            <a:ext cx="8676675" cy="695960"/>
          </a:xfrm>
          <a:prstGeom prst="rect">
            <a:avLst/>
          </a:prstGeom>
        </p:spPr>
        <p:txBody>
          <a:bodyPr anchor="t" rtlCol="false" tIns="0" lIns="0" bIns="0" rIns="0">
            <a:spAutoFit/>
          </a:bodyPr>
          <a:lstStyle/>
          <a:p>
            <a:pPr algn="ctr">
              <a:lnSpc>
                <a:spcPts val="5739"/>
              </a:lnSpc>
            </a:pPr>
            <a:r>
              <a:rPr lang="en-US" sz="4099" b="true">
                <a:solidFill>
                  <a:srgbClr val="4B6E29"/>
                </a:solidFill>
                <a:latin typeface="Proxima Nova Bold"/>
                <a:ea typeface="Proxima Nova Bold"/>
                <a:cs typeface="Proxima Nova Bold"/>
                <a:sym typeface="Proxima Nova Bold"/>
              </a:rPr>
              <a:t>Lecture: 6</a:t>
            </a:r>
          </a:p>
        </p:txBody>
      </p:sp>
      <p:sp>
        <p:nvSpPr>
          <p:cNvPr name="Freeform 6" id="6"/>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false" flipV="false" rot="0">
            <a:off x="8801885" y="2234010"/>
            <a:ext cx="7708014" cy="5956193"/>
          </a:xfrm>
          <a:custGeom>
            <a:avLst/>
            <a:gdLst/>
            <a:ahLst/>
            <a:cxnLst/>
            <a:rect r="r" b="b" t="t" l="l"/>
            <a:pathLst>
              <a:path h="5956193" w="7708014">
                <a:moveTo>
                  <a:pt x="0" y="0"/>
                </a:moveTo>
                <a:lnTo>
                  <a:pt x="7708013" y="0"/>
                </a:lnTo>
                <a:lnTo>
                  <a:pt x="7708013" y="5956192"/>
                </a:lnTo>
                <a:lnTo>
                  <a:pt x="0" y="5956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549120" y="1929129"/>
            <a:ext cx="7932725" cy="436562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4D2F20"/>
                </a:solidFill>
                <a:latin typeface="Proxima Nova"/>
                <a:ea typeface="Proxima Nova"/>
                <a:cs typeface="Proxima Nova"/>
                <a:sym typeface="Proxima Nova"/>
              </a:rPr>
              <a:t>8) </a:t>
            </a:r>
            <a:r>
              <a:rPr lang="en-US" b="true" sz="2499">
                <a:solidFill>
                  <a:srgbClr val="4D2F20"/>
                </a:solidFill>
                <a:latin typeface="Proxima Nova Bold"/>
                <a:ea typeface="Proxima Nova Bold"/>
                <a:cs typeface="Proxima Nova Bold"/>
                <a:sym typeface="Proxima Nova Bold"/>
              </a:rPr>
              <a:t>Encouraging Digital Rights and Privacy:</a:t>
            </a:r>
            <a:r>
              <a:rPr lang="en-US" sz="2499">
                <a:solidFill>
                  <a:srgbClr val="4D2F20"/>
                </a:solidFill>
                <a:latin typeface="Proxima Nova"/>
                <a:ea typeface="Proxima Nova"/>
                <a:cs typeface="Proxima Nova"/>
                <a:sym typeface="Proxima Nova"/>
              </a:rPr>
              <a:t> Movements focused on digital rights highlight issues around privacy, surveillance, and internet access, advocating for policies that protect citizens’ rights in the digital age.</a:t>
            </a:r>
          </a:p>
          <a:p>
            <a:pPr algn="l" marL="539749" indent="-269875" lvl="1">
              <a:lnSpc>
                <a:spcPts val="3499"/>
              </a:lnSpc>
              <a:buFont typeface="Arial"/>
              <a:buChar char="•"/>
            </a:pPr>
            <a:r>
              <a:rPr lang="en-US" sz="2499">
                <a:solidFill>
                  <a:srgbClr val="4D2F20"/>
                </a:solidFill>
                <a:latin typeface="Proxima Nova"/>
                <a:ea typeface="Proxima Nova"/>
                <a:cs typeface="Proxima Nova"/>
                <a:sym typeface="Proxima Nova"/>
              </a:rPr>
              <a:t>These movements foster civic responsibility and community solidarity by encouraging active involvement, pushing for accountability, and cultivating a culture of advocacy that drives long-term social progress.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119803"/>
            <a:ext cx="6939918" cy="8138497"/>
          </a:xfrm>
          <a:custGeom>
            <a:avLst/>
            <a:gdLst/>
            <a:ahLst/>
            <a:cxnLst/>
            <a:rect r="r" b="b" t="t" l="l"/>
            <a:pathLst>
              <a:path h="8138497" w="6939918">
                <a:moveTo>
                  <a:pt x="0" y="0"/>
                </a:moveTo>
                <a:lnTo>
                  <a:pt x="6939918" y="0"/>
                </a:lnTo>
                <a:lnTo>
                  <a:pt x="6939918" y="8138497"/>
                </a:lnTo>
                <a:lnTo>
                  <a:pt x="0" y="8138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1167128"/>
            <a:ext cx="7900678" cy="718186"/>
          </a:xfrm>
          <a:prstGeom prst="rect">
            <a:avLst/>
          </a:prstGeom>
        </p:spPr>
        <p:txBody>
          <a:bodyPr anchor="t" rtlCol="false" tIns="0" lIns="0" bIns="0" rIns="0">
            <a:spAutoFit/>
          </a:bodyPr>
          <a:lstStyle/>
          <a:p>
            <a:pPr algn="l">
              <a:lnSpc>
                <a:spcPts val="5400"/>
              </a:lnSpc>
            </a:pPr>
            <a:r>
              <a:rPr lang="en-US" b="true" sz="5400" spc="54">
                <a:solidFill>
                  <a:srgbClr val="4B6E29"/>
                </a:solidFill>
                <a:latin typeface="Proxima Nova Heavy"/>
                <a:ea typeface="Proxima Nova Heavy"/>
                <a:cs typeface="Proxima Nova Heavy"/>
                <a:sym typeface="Proxima Nova Heavy"/>
              </a:rPr>
              <a:t>•SOCIAL MOVEMENTS:</a:t>
            </a:r>
          </a:p>
        </p:txBody>
      </p:sp>
      <p:sp>
        <p:nvSpPr>
          <p:cNvPr name="TextBox 8" id="8"/>
          <p:cNvSpPr txBox="true"/>
          <p:nvPr/>
        </p:nvSpPr>
        <p:spPr>
          <a:xfrm rot="0">
            <a:off x="1028700" y="2074666"/>
            <a:ext cx="7419975" cy="3453130"/>
          </a:xfrm>
          <a:prstGeom prst="rect">
            <a:avLst/>
          </a:prstGeom>
        </p:spPr>
        <p:txBody>
          <a:bodyPr anchor="t" rtlCol="false" tIns="0" lIns="0" bIns="0" rIns="0">
            <a:spAutoFit/>
          </a:bodyPr>
          <a:lstStyle/>
          <a:p>
            <a:pPr algn="l">
              <a:lnSpc>
                <a:spcPts val="3919"/>
              </a:lnSpc>
            </a:pPr>
            <a:r>
              <a:rPr lang="en-US" sz="2799" b="true">
                <a:solidFill>
                  <a:srgbClr val="4B6E29"/>
                </a:solidFill>
                <a:latin typeface="Proxima Nova Bold"/>
                <a:ea typeface="Proxima Nova Bold"/>
                <a:cs typeface="Proxima Nova Bold"/>
                <a:sym typeface="Proxima Nova Bold"/>
              </a:rPr>
              <a:t>Social movements are collective, organized efforts by individuals or groups to bring about social, political, or cultural change. They emerge in response to perceived injustices or unmet needs within society and can aim for reform (changing specific policies) or radical change (overhauling societal structures).</a:t>
            </a:r>
          </a:p>
        </p:txBody>
      </p:sp>
      <p:sp>
        <p:nvSpPr>
          <p:cNvPr name="TextBox 9" id="9"/>
          <p:cNvSpPr txBox="true"/>
          <p:nvPr/>
        </p:nvSpPr>
        <p:spPr>
          <a:xfrm rot="0">
            <a:off x="1028700" y="5489696"/>
            <a:ext cx="7419975" cy="2072640"/>
          </a:xfrm>
          <a:prstGeom prst="rect">
            <a:avLst/>
          </a:prstGeom>
        </p:spPr>
        <p:txBody>
          <a:bodyPr anchor="t" rtlCol="false" tIns="0" lIns="0" bIns="0" rIns="0">
            <a:spAutoFit/>
          </a:bodyPr>
          <a:lstStyle/>
          <a:p>
            <a:pPr algn="l">
              <a:lnSpc>
                <a:spcPts val="3360"/>
              </a:lnSpc>
            </a:pPr>
            <a:r>
              <a:rPr lang="en-US" sz="2400">
                <a:solidFill>
                  <a:srgbClr val="4D2F20"/>
                </a:solidFill>
                <a:latin typeface="Proxima Nova"/>
                <a:ea typeface="Proxima Nova"/>
                <a:cs typeface="Proxima Nova"/>
                <a:sym typeface="Proxima Nova"/>
              </a:rPr>
              <a:t>•Examples:</a:t>
            </a:r>
          </a:p>
          <a:p>
            <a:pPr algn="l">
              <a:lnSpc>
                <a:spcPts val="3360"/>
              </a:lnSpc>
            </a:pPr>
            <a:r>
              <a:rPr lang="en-US" sz="2400">
                <a:solidFill>
                  <a:srgbClr val="4D2F20"/>
                </a:solidFill>
                <a:latin typeface="Proxima Nova"/>
                <a:ea typeface="Proxima Nova"/>
                <a:cs typeface="Proxima Nova"/>
                <a:sym typeface="Proxima Nova"/>
              </a:rPr>
              <a:t>•Civil Rights Movement (1950s-1960s, United States)</a:t>
            </a:r>
          </a:p>
          <a:p>
            <a:pPr algn="l">
              <a:lnSpc>
                <a:spcPts val="3360"/>
              </a:lnSpc>
            </a:pPr>
            <a:r>
              <a:rPr lang="en-US" sz="2400">
                <a:solidFill>
                  <a:srgbClr val="4D2F20"/>
                </a:solidFill>
                <a:latin typeface="Proxima Nova"/>
                <a:ea typeface="Proxima Nova"/>
                <a:cs typeface="Proxima Nova"/>
                <a:sym typeface="Proxima Nova"/>
              </a:rPr>
              <a:t>•Women’s Suffrage Movement (Late 19th - Early 20th Century)</a:t>
            </a:r>
          </a:p>
          <a:p>
            <a:pPr algn="l">
              <a:lnSpc>
                <a:spcPts val="3360"/>
              </a:lnSpc>
            </a:pPr>
            <a:r>
              <a:rPr lang="en-US" sz="2400">
                <a:solidFill>
                  <a:srgbClr val="4D2F20"/>
                </a:solidFill>
                <a:latin typeface="Proxima Nova"/>
                <a:ea typeface="Proxima Nova"/>
                <a:cs typeface="Proxima Nova"/>
                <a:sym typeface="Proxima Nova"/>
              </a:rPr>
              <a:t>Environmental Movement (1960s - Present)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TextBox 2" id="2"/>
          <p:cNvSpPr txBox="true"/>
          <p:nvPr/>
        </p:nvSpPr>
        <p:spPr>
          <a:xfrm rot="0">
            <a:off x="1028700" y="1500585"/>
            <a:ext cx="7419975" cy="1403985"/>
          </a:xfrm>
          <a:prstGeom prst="rect">
            <a:avLst/>
          </a:prstGeom>
        </p:spPr>
        <p:txBody>
          <a:bodyPr anchor="t" rtlCol="false" tIns="0" lIns="0" bIns="0" rIns="0">
            <a:spAutoFit/>
          </a:bodyPr>
          <a:lstStyle/>
          <a:p>
            <a:pPr algn="l">
              <a:lnSpc>
                <a:spcPts val="5400"/>
              </a:lnSpc>
            </a:pPr>
            <a:r>
              <a:rPr lang="en-US" b="true" sz="5400" spc="54">
                <a:solidFill>
                  <a:srgbClr val="4B6E29"/>
                </a:solidFill>
                <a:latin typeface="Proxima Nova Heavy"/>
                <a:ea typeface="Proxima Nova Heavy"/>
                <a:cs typeface="Proxima Nova Heavy"/>
                <a:sym typeface="Proxima Nova Heavy"/>
              </a:rPr>
              <a:t>CIVIC RESPONSIBILITY:</a:t>
            </a:r>
          </a:p>
        </p:txBody>
      </p:sp>
      <p:sp>
        <p:nvSpPr>
          <p:cNvPr name="Freeform 3" id="3"/>
          <p:cNvSpPr/>
          <p:nvPr/>
        </p:nvSpPr>
        <p:spPr>
          <a:xfrm flipH="false" flipV="false" rot="0">
            <a:off x="9645338" y="1259915"/>
            <a:ext cx="7075187" cy="7767171"/>
          </a:xfrm>
          <a:custGeom>
            <a:avLst/>
            <a:gdLst/>
            <a:ahLst/>
            <a:cxnLst/>
            <a:rect r="r" b="b" t="t" l="l"/>
            <a:pathLst>
              <a:path h="7767171" w="7075187">
                <a:moveTo>
                  <a:pt x="0" y="0"/>
                </a:moveTo>
                <a:lnTo>
                  <a:pt x="7075187" y="0"/>
                </a:lnTo>
                <a:lnTo>
                  <a:pt x="7075187" y="7767170"/>
                </a:lnTo>
                <a:lnTo>
                  <a:pt x="0" y="77671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3015060"/>
            <a:ext cx="7419975" cy="2957830"/>
          </a:xfrm>
          <a:prstGeom prst="rect">
            <a:avLst/>
          </a:prstGeom>
        </p:spPr>
        <p:txBody>
          <a:bodyPr anchor="t" rtlCol="false" tIns="0" lIns="0" bIns="0" rIns="0">
            <a:spAutoFit/>
          </a:bodyPr>
          <a:lstStyle/>
          <a:p>
            <a:pPr algn="l">
              <a:lnSpc>
                <a:spcPts val="3919"/>
              </a:lnSpc>
            </a:pPr>
            <a:r>
              <a:rPr lang="en-US" sz="2799" b="true">
                <a:solidFill>
                  <a:srgbClr val="4B6E29"/>
                </a:solidFill>
                <a:latin typeface="Proxima Nova Bold"/>
                <a:ea typeface="Proxima Nova Bold"/>
                <a:cs typeface="Proxima Nova Bold"/>
                <a:sym typeface="Proxima Nova Bold"/>
              </a:rPr>
              <a:t>Civic responsibility refers to the duties and obligations of individuals to be active, participative members of their communities. It includes a commitment to contribute to societal well-being, foster democratic processes, and maintain social order.</a:t>
            </a:r>
          </a:p>
        </p:txBody>
      </p:sp>
      <p:sp>
        <p:nvSpPr>
          <p:cNvPr name="TextBox 5" id="5"/>
          <p:cNvSpPr txBox="true"/>
          <p:nvPr/>
        </p:nvSpPr>
        <p:spPr>
          <a:xfrm rot="0">
            <a:off x="1028700" y="5934790"/>
            <a:ext cx="7419975" cy="1653540"/>
          </a:xfrm>
          <a:prstGeom prst="rect">
            <a:avLst/>
          </a:prstGeom>
        </p:spPr>
        <p:txBody>
          <a:bodyPr anchor="t" rtlCol="false" tIns="0" lIns="0" bIns="0" rIns="0">
            <a:spAutoFit/>
          </a:bodyPr>
          <a:lstStyle/>
          <a:p>
            <a:pPr algn="l">
              <a:lnSpc>
                <a:spcPts val="3360"/>
              </a:lnSpc>
            </a:pPr>
            <a:r>
              <a:rPr lang="en-US" sz="2400">
                <a:solidFill>
                  <a:srgbClr val="4D2F20"/>
                </a:solidFill>
                <a:latin typeface="Proxima Nova"/>
                <a:ea typeface="Proxima Nova"/>
                <a:cs typeface="Proxima Nova"/>
                <a:sym typeface="Proxima Nova"/>
              </a:rPr>
              <a:t>•Examples:</a:t>
            </a:r>
          </a:p>
          <a:p>
            <a:pPr algn="l">
              <a:lnSpc>
                <a:spcPts val="3360"/>
              </a:lnSpc>
            </a:pPr>
            <a:r>
              <a:rPr lang="en-US" sz="2400">
                <a:solidFill>
                  <a:srgbClr val="4D2F20"/>
                </a:solidFill>
                <a:latin typeface="Proxima Nova"/>
                <a:ea typeface="Proxima Nova"/>
                <a:cs typeface="Proxima Nova"/>
                <a:sym typeface="Proxima Nova"/>
              </a:rPr>
              <a:t>•Voting in Elections</a:t>
            </a:r>
          </a:p>
          <a:p>
            <a:pPr algn="l">
              <a:lnSpc>
                <a:spcPts val="3360"/>
              </a:lnSpc>
            </a:pPr>
            <a:r>
              <a:rPr lang="en-US" sz="2400">
                <a:solidFill>
                  <a:srgbClr val="4D2F20"/>
                </a:solidFill>
                <a:latin typeface="Proxima Nova"/>
                <a:ea typeface="Proxima Nova"/>
                <a:cs typeface="Proxima Nova"/>
                <a:sym typeface="Proxima Nova"/>
              </a:rPr>
              <a:t>•Volunteering</a:t>
            </a:r>
          </a:p>
          <a:p>
            <a:pPr algn="l">
              <a:lnSpc>
                <a:spcPts val="3360"/>
              </a:lnSpc>
            </a:pPr>
            <a:r>
              <a:rPr lang="en-US" sz="2400">
                <a:solidFill>
                  <a:srgbClr val="4D2F20"/>
                </a:solidFill>
                <a:latin typeface="Proxima Nova"/>
                <a:ea typeface="Proxima Nova"/>
                <a:cs typeface="Proxima Nova"/>
                <a:sym typeface="Proxima Nova"/>
              </a:rPr>
              <a:t>Advocating for Community Issues</a:t>
            </a:r>
          </a:p>
        </p:txBody>
      </p:sp>
      <p:sp>
        <p:nvSpPr>
          <p:cNvPr name="Freeform 6" id="6"/>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false" flipV="false" rot="0">
            <a:off x="8920786" y="1871366"/>
            <a:ext cx="7877815" cy="6617365"/>
          </a:xfrm>
          <a:custGeom>
            <a:avLst/>
            <a:gdLst/>
            <a:ahLst/>
            <a:cxnLst/>
            <a:rect r="r" b="b" t="t" l="l"/>
            <a:pathLst>
              <a:path h="6617365" w="7877815">
                <a:moveTo>
                  <a:pt x="0" y="0"/>
                </a:moveTo>
                <a:lnTo>
                  <a:pt x="7877816" y="0"/>
                </a:lnTo>
                <a:lnTo>
                  <a:pt x="7877816" y="6617365"/>
                </a:lnTo>
                <a:lnTo>
                  <a:pt x="0" y="6617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82425"/>
            <a:ext cx="9486998" cy="2089785"/>
          </a:xfrm>
          <a:prstGeom prst="rect">
            <a:avLst/>
          </a:prstGeom>
        </p:spPr>
        <p:txBody>
          <a:bodyPr anchor="t" rtlCol="false" tIns="0" lIns="0" bIns="0" rIns="0">
            <a:spAutoFit/>
          </a:bodyPr>
          <a:lstStyle/>
          <a:p>
            <a:pPr algn="l">
              <a:lnSpc>
                <a:spcPts val="5400"/>
              </a:lnSpc>
            </a:pPr>
            <a:r>
              <a:rPr lang="en-US" b="true" sz="5400" spc="54">
                <a:solidFill>
                  <a:srgbClr val="4B6E29"/>
                </a:solidFill>
                <a:latin typeface="Proxima Nova Heavy"/>
                <a:ea typeface="Proxima Nova Heavy"/>
                <a:cs typeface="Proxima Nova Heavy"/>
                <a:sym typeface="Proxima Nova Heavy"/>
              </a:rPr>
              <a:t>ROLE OF SOCIAL MOVEMENTS IN DRIVING SOCIAL CHANGE</a:t>
            </a:r>
          </a:p>
        </p:txBody>
      </p:sp>
      <p:sp>
        <p:nvSpPr>
          <p:cNvPr name="TextBox 4" id="4"/>
          <p:cNvSpPr txBox="true"/>
          <p:nvPr/>
        </p:nvSpPr>
        <p:spPr>
          <a:xfrm rot="0">
            <a:off x="1028700" y="3249930"/>
            <a:ext cx="7419975" cy="4168140"/>
          </a:xfrm>
          <a:prstGeom prst="rect">
            <a:avLst/>
          </a:prstGeom>
        </p:spPr>
        <p:txBody>
          <a:bodyPr anchor="t" rtlCol="false" tIns="0" lIns="0" bIns="0" rIns="0">
            <a:spAutoFit/>
          </a:bodyPr>
          <a:lstStyle/>
          <a:p>
            <a:pPr algn="l" marL="518162" indent="-259081" lvl="1">
              <a:lnSpc>
                <a:spcPts val="3360"/>
              </a:lnSpc>
              <a:buFont typeface="Arial"/>
              <a:buChar char="•"/>
            </a:pPr>
            <a:r>
              <a:rPr lang="en-US" sz="2400">
                <a:solidFill>
                  <a:srgbClr val="4D2F20"/>
                </a:solidFill>
                <a:latin typeface="Proxima Nova"/>
                <a:ea typeface="Proxima Nova"/>
                <a:cs typeface="Proxima Nova"/>
                <a:sym typeface="Proxima Nova"/>
              </a:rPr>
              <a:t>Social movements play a critical role in driving social change by raising awareness, mobilizing collective action, and influencing public policy. </a:t>
            </a:r>
          </a:p>
          <a:p>
            <a:pPr algn="l" marL="518162" indent="-259081" lvl="1">
              <a:lnSpc>
                <a:spcPts val="3360"/>
              </a:lnSpc>
              <a:buFont typeface="Arial"/>
              <a:buChar char="•"/>
            </a:pPr>
            <a:r>
              <a:rPr lang="en-US" sz="2400">
                <a:solidFill>
                  <a:srgbClr val="4D2F20"/>
                </a:solidFill>
                <a:latin typeface="Proxima Nova"/>
                <a:ea typeface="Proxima Nova"/>
                <a:cs typeface="Proxima Nova"/>
                <a:sym typeface="Proxima Nova"/>
              </a:rPr>
              <a:t>These movements emerge when individuals or groups recognize injustices or inequalities and unite to advocate for reform.</a:t>
            </a:r>
          </a:p>
          <a:p>
            <a:pPr algn="l" marL="518162" indent="-259081" lvl="1">
              <a:lnSpc>
                <a:spcPts val="3360"/>
              </a:lnSpc>
              <a:buFont typeface="Arial"/>
              <a:buChar char="•"/>
            </a:pPr>
            <a:r>
              <a:rPr lang="en-US" sz="2400">
                <a:solidFill>
                  <a:srgbClr val="4D2F20"/>
                </a:solidFill>
                <a:latin typeface="Proxima Nova"/>
                <a:ea typeface="Proxima Nova"/>
                <a:cs typeface="Proxima Nova"/>
                <a:sym typeface="Proxima Nova"/>
              </a:rPr>
              <a:t>Social movements influence policy changes by pressuring governments and institutions to enact laws and regulations addressing the movement's objectives.</a:t>
            </a:r>
          </a:p>
        </p:txBody>
      </p:sp>
      <p:sp>
        <p:nvSpPr>
          <p:cNvPr name="Freeform 5" id="5"/>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TextBox 2" id="2"/>
          <p:cNvSpPr txBox="true"/>
          <p:nvPr/>
        </p:nvSpPr>
        <p:spPr>
          <a:xfrm rot="0">
            <a:off x="1028700" y="1480472"/>
            <a:ext cx="7932725" cy="655637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4D2F20"/>
                </a:solidFill>
                <a:latin typeface="Proxima Nova"/>
                <a:ea typeface="Proxima Nova"/>
                <a:cs typeface="Proxima Nova"/>
                <a:sym typeface="Proxima Nova"/>
              </a:rPr>
              <a:t>They empower individuals to engage in civic activities, enhancing participation in democratic processes and encouraging active citizenship.</a:t>
            </a:r>
          </a:p>
          <a:p>
            <a:pPr algn="l" marL="539749" indent="-269875" lvl="1">
              <a:lnSpc>
                <a:spcPts val="3499"/>
              </a:lnSpc>
              <a:buFont typeface="Arial"/>
              <a:buChar char="•"/>
            </a:pPr>
            <a:r>
              <a:rPr lang="en-US" sz="2499">
                <a:solidFill>
                  <a:srgbClr val="4D2F20"/>
                </a:solidFill>
                <a:latin typeface="Proxima Nova"/>
                <a:ea typeface="Proxima Nova"/>
                <a:cs typeface="Proxima Nova"/>
                <a:sym typeface="Proxima Nova"/>
              </a:rPr>
              <a:t>Social movements provide a platform for innovation in social practices, creating alternative approaches to education, health, and welfare that may eventually be adopted broadly.</a:t>
            </a:r>
          </a:p>
          <a:p>
            <a:pPr algn="l" marL="539749" indent="-269875" lvl="1">
              <a:lnSpc>
                <a:spcPts val="3499"/>
              </a:lnSpc>
              <a:buFont typeface="Arial"/>
              <a:buChar char="•"/>
            </a:pPr>
            <a:r>
              <a:rPr lang="en-US" sz="2499">
                <a:solidFill>
                  <a:srgbClr val="4D2F20"/>
                </a:solidFill>
                <a:latin typeface="Proxima Nova"/>
                <a:ea typeface="Proxima Nova"/>
                <a:cs typeface="Proxima Nova"/>
                <a:sym typeface="Proxima Nova"/>
              </a:rPr>
              <a:t>Social movements challenge and reshape cultural norms, often shifting public opinion on issues like gender equality, environmental protection, or human rights.</a:t>
            </a:r>
          </a:p>
          <a:p>
            <a:pPr algn="l" marL="539749" indent="-269875" lvl="1">
              <a:lnSpc>
                <a:spcPts val="3499"/>
              </a:lnSpc>
              <a:buFont typeface="Arial"/>
              <a:buChar char="•"/>
            </a:pPr>
            <a:r>
              <a:rPr lang="en-US" sz="2499">
                <a:solidFill>
                  <a:srgbClr val="4D2F20"/>
                </a:solidFill>
                <a:latin typeface="Proxima Nova"/>
                <a:ea typeface="Proxima Nova"/>
                <a:cs typeface="Proxima Nova"/>
                <a:sym typeface="Proxima Nova"/>
              </a:rPr>
              <a:t>Social movements catalyze international collaboration by linking with global issues, encouraging transnational support, and aligning efforts across borders.</a:t>
            </a:r>
          </a:p>
        </p:txBody>
      </p:sp>
      <p:sp>
        <p:nvSpPr>
          <p:cNvPr name="Freeform 3" id="3"/>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048911" y="1191703"/>
            <a:ext cx="4972079" cy="7903594"/>
          </a:xfrm>
          <a:custGeom>
            <a:avLst/>
            <a:gdLst/>
            <a:ahLst/>
            <a:cxnLst/>
            <a:rect r="r" b="b" t="t" l="l"/>
            <a:pathLst>
              <a:path h="7903594" w="4972079">
                <a:moveTo>
                  <a:pt x="0" y="0"/>
                </a:moveTo>
                <a:lnTo>
                  <a:pt x="4972079" y="0"/>
                </a:lnTo>
                <a:lnTo>
                  <a:pt x="4972079" y="7903594"/>
                </a:lnTo>
                <a:lnTo>
                  <a:pt x="0" y="79035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false" flipV="false" rot="0">
            <a:off x="9368294" y="1525232"/>
            <a:ext cx="7329826" cy="7236537"/>
          </a:xfrm>
          <a:custGeom>
            <a:avLst/>
            <a:gdLst/>
            <a:ahLst/>
            <a:cxnLst/>
            <a:rect r="r" b="b" t="t" l="l"/>
            <a:pathLst>
              <a:path h="7236537" w="7329826">
                <a:moveTo>
                  <a:pt x="0" y="0"/>
                </a:moveTo>
                <a:lnTo>
                  <a:pt x="7329825" y="0"/>
                </a:lnTo>
                <a:lnTo>
                  <a:pt x="7329825" y="7236536"/>
                </a:lnTo>
                <a:lnTo>
                  <a:pt x="0" y="72365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500585"/>
            <a:ext cx="7419975" cy="809625"/>
          </a:xfrm>
          <a:prstGeom prst="rect">
            <a:avLst/>
          </a:prstGeom>
        </p:spPr>
        <p:txBody>
          <a:bodyPr anchor="t" rtlCol="false" tIns="0" lIns="0" bIns="0" rIns="0">
            <a:spAutoFit/>
          </a:bodyPr>
          <a:lstStyle/>
          <a:p>
            <a:pPr algn="l">
              <a:lnSpc>
                <a:spcPts val="6000"/>
              </a:lnSpc>
            </a:pPr>
            <a:r>
              <a:rPr lang="en-US" b="true" sz="6000" spc="60">
                <a:solidFill>
                  <a:srgbClr val="4B6E29"/>
                </a:solidFill>
                <a:latin typeface="Proxima Nova Heavy"/>
                <a:ea typeface="Proxima Nova Heavy"/>
                <a:cs typeface="Proxima Nova Heavy"/>
                <a:sym typeface="Proxima Nova Heavy"/>
              </a:rPr>
              <a:t>CIVIC ISSUES</a:t>
            </a:r>
          </a:p>
        </p:txBody>
      </p:sp>
      <p:sp>
        <p:nvSpPr>
          <p:cNvPr name="TextBox 4" id="4"/>
          <p:cNvSpPr txBox="true"/>
          <p:nvPr/>
        </p:nvSpPr>
        <p:spPr>
          <a:xfrm rot="0">
            <a:off x="1028700" y="2402904"/>
            <a:ext cx="7419975" cy="2957830"/>
          </a:xfrm>
          <a:prstGeom prst="rect">
            <a:avLst/>
          </a:prstGeom>
        </p:spPr>
        <p:txBody>
          <a:bodyPr anchor="t" rtlCol="false" tIns="0" lIns="0" bIns="0" rIns="0">
            <a:spAutoFit/>
          </a:bodyPr>
          <a:lstStyle/>
          <a:p>
            <a:pPr algn="l">
              <a:lnSpc>
                <a:spcPts val="3919"/>
              </a:lnSpc>
            </a:pPr>
            <a:r>
              <a:rPr lang="en-US" sz="2799" b="true">
                <a:solidFill>
                  <a:srgbClr val="4B6E29"/>
                </a:solidFill>
                <a:latin typeface="Proxima Nova Bold"/>
                <a:ea typeface="Proxima Nova Bold"/>
                <a:cs typeface="Proxima Nova Bold"/>
                <a:sym typeface="Proxima Nova Bold"/>
              </a:rPr>
              <a:t>Social movements play a vital role in driving social change, especially regarding civic issues, by mobilizing individuals and communities to address shared concerns and advocate for reform. Here's how they contribute to advancing civic issues:</a:t>
            </a:r>
          </a:p>
        </p:txBody>
      </p:sp>
      <p:sp>
        <p:nvSpPr>
          <p:cNvPr name="TextBox 5" id="5"/>
          <p:cNvSpPr txBox="true"/>
          <p:nvPr/>
        </p:nvSpPr>
        <p:spPr>
          <a:xfrm rot="0">
            <a:off x="1028700" y="5576517"/>
            <a:ext cx="7419975" cy="2072640"/>
          </a:xfrm>
          <a:prstGeom prst="rect">
            <a:avLst/>
          </a:prstGeom>
        </p:spPr>
        <p:txBody>
          <a:bodyPr anchor="t" rtlCol="false" tIns="0" lIns="0" bIns="0" rIns="0">
            <a:spAutoFit/>
          </a:bodyPr>
          <a:lstStyle/>
          <a:p>
            <a:pPr algn="l">
              <a:lnSpc>
                <a:spcPts val="3360"/>
              </a:lnSpc>
            </a:pPr>
            <a:r>
              <a:rPr lang="en-US" sz="2400">
                <a:solidFill>
                  <a:srgbClr val="4D2F20"/>
                </a:solidFill>
                <a:latin typeface="Proxima Nova"/>
                <a:ea typeface="Proxima Nova"/>
                <a:cs typeface="Proxima Nova"/>
                <a:sym typeface="Proxima Nova"/>
              </a:rPr>
              <a:t>1) </a:t>
            </a:r>
            <a:r>
              <a:rPr lang="en-US" sz="2400" b="true">
                <a:solidFill>
                  <a:srgbClr val="4D2F20"/>
                </a:solidFill>
                <a:latin typeface="Proxima Nova Bold"/>
                <a:ea typeface="Proxima Nova Bold"/>
                <a:cs typeface="Proxima Nova Bold"/>
                <a:sym typeface="Proxima Nova Bold"/>
              </a:rPr>
              <a:t>Advancing Voter Rights and Participation</a:t>
            </a:r>
            <a:r>
              <a:rPr lang="en-US" sz="2400">
                <a:solidFill>
                  <a:srgbClr val="4D2F20"/>
                </a:solidFill>
                <a:latin typeface="Proxima Nova"/>
                <a:ea typeface="Proxima Nova"/>
                <a:cs typeface="Proxima Nova"/>
                <a:sym typeface="Proxima Nova"/>
              </a:rPr>
              <a:t>: Social movements highlight the importance of fair voting practices, advocating for accessible polling locations, anti-discrimination measures, and voter education programs to strengthen democratic participation.</a:t>
            </a:r>
          </a:p>
        </p:txBody>
      </p:sp>
      <p:sp>
        <p:nvSpPr>
          <p:cNvPr name="Freeform 6" id="6"/>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TextBox 2" id="2"/>
          <p:cNvSpPr txBox="true"/>
          <p:nvPr/>
        </p:nvSpPr>
        <p:spPr>
          <a:xfrm rot="0">
            <a:off x="1028700" y="1781224"/>
            <a:ext cx="7932725" cy="524192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4D2F20"/>
                </a:solidFill>
                <a:latin typeface="Proxima Nova"/>
                <a:ea typeface="Proxima Nova"/>
                <a:cs typeface="Proxima Nova"/>
                <a:sym typeface="Proxima Nova"/>
              </a:rPr>
              <a:t>2) </a:t>
            </a:r>
            <a:r>
              <a:rPr lang="en-US" b="true" sz="2499">
                <a:solidFill>
                  <a:srgbClr val="4D2F20"/>
                </a:solidFill>
                <a:latin typeface="Proxima Nova Bold"/>
                <a:ea typeface="Proxima Nova Bold"/>
                <a:cs typeface="Proxima Nova Bold"/>
                <a:sym typeface="Proxima Nova Bold"/>
              </a:rPr>
              <a:t>Promoting Racial and Social Justice</a:t>
            </a:r>
            <a:r>
              <a:rPr lang="en-US" sz="2499">
                <a:solidFill>
                  <a:srgbClr val="4D2F20"/>
                </a:solidFill>
                <a:latin typeface="Proxima Nova"/>
                <a:ea typeface="Proxima Nova"/>
                <a:cs typeface="Proxima Nova"/>
                <a:sym typeface="Proxima Nova"/>
              </a:rPr>
              <a:t>: Movements like Black Lives Matter have brought global attention to racial inequality, encouraging policy reforms, promoting justice for marginalized groups, and fostering public discussions on equality and discrimination.</a:t>
            </a:r>
          </a:p>
          <a:p>
            <a:pPr algn="l" marL="539749" indent="-269875" lvl="1">
              <a:lnSpc>
                <a:spcPts val="3499"/>
              </a:lnSpc>
              <a:buFont typeface="Arial"/>
              <a:buChar char="•"/>
            </a:pPr>
            <a:r>
              <a:rPr lang="en-US" sz="2499">
                <a:solidFill>
                  <a:srgbClr val="4D2F20"/>
                </a:solidFill>
                <a:latin typeface="Proxima Nova"/>
                <a:ea typeface="Proxima Nova"/>
                <a:cs typeface="Proxima Nova"/>
                <a:sym typeface="Proxima Nova"/>
              </a:rPr>
              <a:t>3) </a:t>
            </a:r>
            <a:r>
              <a:rPr lang="en-US" b="true" sz="2499">
                <a:solidFill>
                  <a:srgbClr val="4D2F20"/>
                </a:solidFill>
                <a:latin typeface="Proxima Nova Bold"/>
                <a:ea typeface="Proxima Nova Bold"/>
                <a:cs typeface="Proxima Nova Bold"/>
                <a:sym typeface="Proxima Nova Bold"/>
              </a:rPr>
              <a:t>Advocating for Gender Equality</a:t>
            </a:r>
            <a:r>
              <a:rPr lang="en-US" sz="2499">
                <a:solidFill>
                  <a:srgbClr val="4D2F20"/>
                </a:solidFill>
                <a:latin typeface="Proxima Nova"/>
                <a:ea typeface="Proxima Nova"/>
                <a:cs typeface="Proxima Nova"/>
                <a:sym typeface="Proxima Nova"/>
              </a:rPr>
              <a:t>: Campaigns for gender rights challenge gender discrimination, pushing for legal protections, equal pay, and workplace equality, while educating the public on issues like domestic violence, reproductive rights, and inclusivity.</a:t>
            </a:r>
          </a:p>
        </p:txBody>
      </p:sp>
      <p:sp>
        <p:nvSpPr>
          <p:cNvPr name="Freeform 3" id="3"/>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212970" y="2180357"/>
            <a:ext cx="6002683" cy="5926285"/>
          </a:xfrm>
          <a:custGeom>
            <a:avLst/>
            <a:gdLst/>
            <a:ahLst/>
            <a:cxnLst/>
            <a:rect r="r" b="b" t="t" l="l"/>
            <a:pathLst>
              <a:path h="5926285" w="6002683">
                <a:moveTo>
                  <a:pt x="0" y="0"/>
                </a:moveTo>
                <a:lnTo>
                  <a:pt x="6002683" y="0"/>
                </a:lnTo>
                <a:lnTo>
                  <a:pt x="6002683" y="5926286"/>
                </a:lnTo>
                <a:lnTo>
                  <a:pt x="0" y="5926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Freeform 2" id="2"/>
          <p:cNvSpPr/>
          <p:nvPr/>
        </p:nvSpPr>
        <p:spPr>
          <a:xfrm flipH="false" flipV="false" rot="0">
            <a:off x="9825267" y="1112950"/>
            <a:ext cx="6375597" cy="8061100"/>
          </a:xfrm>
          <a:custGeom>
            <a:avLst/>
            <a:gdLst/>
            <a:ahLst/>
            <a:cxnLst/>
            <a:rect r="r" b="b" t="t" l="l"/>
            <a:pathLst>
              <a:path h="8061100" w="6375597">
                <a:moveTo>
                  <a:pt x="0" y="0"/>
                </a:moveTo>
                <a:lnTo>
                  <a:pt x="6375597" y="0"/>
                </a:lnTo>
                <a:lnTo>
                  <a:pt x="6375597" y="8061100"/>
                </a:lnTo>
                <a:lnTo>
                  <a:pt x="0" y="8061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1476778"/>
            <a:ext cx="7932725" cy="436562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4D2F20"/>
                </a:solidFill>
                <a:latin typeface="Proxima Nova"/>
                <a:ea typeface="Proxima Nova"/>
                <a:cs typeface="Proxima Nova"/>
                <a:sym typeface="Proxima Nova"/>
              </a:rPr>
              <a:t>4) </a:t>
            </a:r>
            <a:r>
              <a:rPr lang="en-US" b="true" sz="2499">
                <a:solidFill>
                  <a:srgbClr val="4D2F20"/>
                </a:solidFill>
                <a:latin typeface="Proxima Nova Bold"/>
                <a:ea typeface="Proxima Nova Bold"/>
                <a:cs typeface="Proxima Nova Bold"/>
                <a:sym typeface="Proxima Nova Bold"/>
              </a:rPr>
              <a:t>Improving Public Health Systems:</a:t>
            </a:r>
            <a:r>
              <a:rPr lang="en-US" sz="2499">
                <a:solidFill>
                  <a:srgbClr val="4D2F20"/>
                </a:solidFill>
                <a:latin typeface="Proxima Nova"/>
                <a:ea typeface="Proxima Nova"/>
                <a:cs typeface="Proxima Nova"/>
                <a:sym typeface="Proxima Nova"/>
              </a:rPr>
              <a:t> Health-focused movements like HIV/AIDS activism and COVID-19 awareness campaigns help improve public health services, promote preventative measures, and advocate for accessible healthcare.</a:t>
            </a:r>
          </a:p>
          <a:p>
            <a:pPr algn="l" marL="539749" indent="-269875" lvl="1">
              <a:lnSpc>
                <a:spcPts val="3499"/>
              </a:lnSpc>
              <a:buFont typeface="Arial"/>
              <a:buChar char="•"/>
            </a:pPr>
            <a:r>
              <a:rPr lang="en-US" sz="2499">
                <a:solidFill>
                  <a:srgbClr val="4D2F20"/>
                </a:solidFill>
                <a:latin typeface="Proxima Nova"/>
                <a:ea typeface="Proxima Nova"/>
                <a:cs typeface="Proxima Nova"/>
                <a:sym typeface="Proxima Nova"/>
              </a:rPr>
              <a:t>5) </a:t>
            </a:r>
            <a:r>
              <a:rPr lang="en-US" b="true" sz="2499">
                <a:solidFill>
                  <a:srgbClr val="4D2F20"/>
                </a:solidFill>
                <a:latin typeface="Proxima Nova Bold"/>
                <a:ea typeface="Proxima Nova Bold"/>
                <a:cs typeface="Proxima Nova Bold"/>
                <a:sym typeface="Proxima Nova Bold"/>
              </a:rPr>
              <a:t>Educational Equity and Access</a:t>
            </a:r>
            <a:r>
              <a:rPr lang="en-US" sz="2499">
                <a:solidFill>
                  <a:srgbClr val="4D2F20"/>
                </a:solidFill>
                <a:latin typeface="Proxima Nova"/>
                <a:ea typeface="Proxima Nova"/>
                <a:cs typeface="Proxima Nova"/>
                <a:sym typeface="Proxima Nova"/>
              </a:rPr>
              <a:t>: Social movements highlight educational disparities, advocating for improved funding, curriculum reforms, and equal access to quality education for underprivileged communities.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D5CE"/>
        </a:solidFill>
      </p:bgPr>
    </p:bg>
    <p:spTree>
      <p:nvGrpSpPr>
        <p:cNvPr id="1" name=""/>
        <p:cNvGrpSpPr/>
        <p:nvPr/>
      </p:nvGrpSpPr>
      <p:grpSpPr>
        <a:xfrm>
          <a:off x="0" y="0"/>
          <a:ext cx="0" cy="0"/>
          <a:chOff x="0" y="0"/>
          <a:chExt cx="0" cy="0"/>
        </a:xfrm>
      </p:grpSpPr>
      <p:sp>
        <p:nvSpPr>
          <p:cNvPr name="TextBox 2" id="2"/>
          <p:cNvSpPr txBox="true"/>
          <p:nvPr/>
        </p:nvSpPr>
        <p:spPr>
          <a:xfrm rot="0">
            <a:off x="1028700" y="1781224"/>
            <a:ext cx="7932725" cy="436562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4D2F20"/>
                </a:solidFill>
                <a:latin typeface="Proxima Nova"/>
                <a:ea typeface="Proxima Nova"/>
                <a:cs typeface="Proxima Nova"/>
                <a:sym typeface="Proxima Nova"/>
              </a:rPr>
              <a:t>6) </a:t>
            </a:r>
            <a:r>
              <a:rPr lang="en-US" b="true" sz="2499">
                <a:solidFill>
                  <a:srgbClr val="4D2F20"/>
                </a:solidFill>
                <a:latin typeface="Proxima Nova Bold"/>
                <a:ea typeface="Proxima Nova Bold"/>
                <a:cs typeface="Proxima Nova Bold"/>
                <a:sym typeface="Proxima Nova Bold"/>
              </a:rPr>
              <a:t>Economic Justice and Worker Rights</a:t>
            </a:r>
            <a:r>
              <a:rPr lang="en-US" sz="2499">
                <a:solidFill>
                  <a:srgbClr val="4D2F20"/>
                </a:solidFill>
                <a:latin typeface="Proxima Nova"/>
                <a:ea typeface="Proxima Nova"/>
                <a:cs typeface="Proxima Nova"/>
                <a:sym typeface="Proxima Nova"/>
              </a:rPr>
              <a:t>: Movements supporting fair wages, safe working conditions, and labor rights address economic disparities and foster social policies aimed at reducing income inequality.</a:t>
            </a:r>
          </a:p>
          <a:p>
            <a:pPr algn="l" marL="539749" indent="-269875" lvl="1">
              <a:lnSpc>
                <a:spcPts val="3499"/>
              </a:lnSpc>
              <a:buFont typeface="Arial"/>
              <a:buChar char="•"/>
            </a:pPr>
            <a:r>
              <a:rPr lang="en-US" b="true" sz="2499">
                <a:solidFill>
                  <a:srgbClr val="4D2F20"/>
                </a:solidFill>
                <a:latin typeface="Proxima Nova Bold"/>
                <a:ea typeface="Proxima Nova Bold"/>
                <a:cs typeface="Proxima Nova Bold"/>
                <a:sym typeface="Proxima Nova Bold"/>
              </a:rPr>
              <a:t>7) Supporting Criminal Justice Reform</a:t>
            </a:r>
            <a:r>
              <a:rPr lang="en-US" sz="2499">
                <a:solidFill>
                  <a:srgbClr val="4D2F20"/>
                </a:solidFill>
                <a:latin typeface="Proxima Nova"/>
                <a:ea typeface="Proxima Nova"/>
                <a:cs typeface="Proxima Nova"/>
                <a:sym typeface="Proxima Nova"/>
              </a:rPr>
              <a:t>: Social movements against mass incarceration and for police accountability drive reforms to ensure fair treatment, reducing discrimination, and promoting community safety and transparency.</a:t>
            </a:r>
          </a:p>
          <a:p>
            <a:pPr algn="l">
              <a:lnSpc>
                <a:spcPts val="3499"/>
              </a:lnSpc>
            </a:pPr>
          </a:p>
        </p:txBody>
      </p:sp>
      <p:sp>
        <p:nvSpPr>
          <p:cNvPr name="Freeform 3" id="3"/>
          <p:cNvSpPr/>
          <p:nvPr/>
        </p:nvSpPr>
        <p:spPr>
          <a:xfrm flipH="true" flipV="false" rot="-3840000">
            <a:off x="15659745" y="-1028700"/>
            <a:ext cx="3111818" cy="4114800"/>
          </a:xfrm>
          <a:custGeom>
            <a:avLst/>
            <a:gdLst/>
            <a:ahLst/>
            <a:cxnLst/>
            <a:rect r="r" b="b" t="t" l="l"/>
            <a:pathLst>
              <a:path h="4114800" w="3111818">
                <a:moveTo>
                  <a:pt x="3111817" y="0"/>
                </a:moveTo>
                <a:lnTo>
                  <a:pt x="0" y="0"/>
                </a:lnTo>
                <a:lnTo>
                  <a:pt x="0" y="4114800"/>
                </a:lnTo>
                <a:lnTo>
                  <a:pt x="3111817" y="4114800"/>
                </a:lnTo>
                <a:lnTo>
                  <a:pt x="311181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23809">
            <a:off x="13062473" y="-2091637"/>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500960">
            <a:off x="-375897" y="7488093"/>
            <a:ext cx="3111817" cy="4114800"/>
          </a:xfrm>
          <a:custGeom>
            <a:avLst/>
            <a:gdLst/>
            <a:ahLst/>
            <a:cxnLst/>
            <a:rect r="r" b="b" t="t" l="l"/>
            <a:pathLst>
              <a:path h="4114800" w="3111817">
                <a:moveTo>
                  <a:pt x="0" y="0"/>
                </a:moveTo>
                <a:lnTo>
                  <a:pt x="3111818" y="0"/>
                </a:lnTo>
                <a:lnTo>
                  <a:pt x="31118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23809">
            <a:off x="1676502" y="8176090"/>
            <a:ext cx="3887671" cy="3795339"/>
          </a:xfrm>
          <a:custGeom>
            <a:avLst/>
            <a:gdLst/>
            <a:ahLst/>
            <a:cxnLst/>
            <a:rect r="r" b="b" t="t" l="l"/>
            <a:pathLst>
              <a:path h="3795339" w="3887671">
                <a:moveTo>
                  <a:pt x="0" y="0"/>
                </a:moveTo>
                <a:lnTo>
                  <a:pt x="3887671" y="0"/>
                </a:lnTo>
                <a:lnTo>
                  <a:pt x="3887671" y="3795339"/>
                </a:lnTo>
                <a:lnTo>
                  <a:pt x="0" y="3795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594830" y="2104478"/>
            <a:ext cx="6179158" cy="6078045"/>
          </a:xfrm>
          <a:custGeom>
            <a:avLst/>
            <a:gdLst/>
            <a:ahLst/>
            <a:cxnLst/>
            <a:rect r="r" b="b" t="t" l="l"/>
            <a:pathLst>
              <a:path h="6078045" w="6179158">
                <a:moveTo>
                  <a:pt x="0" y="0"/>
                </a:moveTo>
                <a:lnTo>
                  <a:pt x="6179158" y="0"/>
                </a:lnTo>
                <a:lnTo>
                  <a:pt x="6179158" y="6078044"/>
                </a:lnTo>
                <a:lnTo>
                  <a:pt x="0" y="60780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DAGUx3Wn2zY</dc:identifier>
  <dcterms:modified xsi:type="dcterms:W3CDTF">2011-08-01T06:04:30Z</dcterms:modified>
  <cp:revision>1</cp:revision>
  <dc:title>L6 Social Movement and Civic Responsibility</dc:title>
</cp:coreProperties>
</file>